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2" r:id="rId2"/>
    <p:sldId id="259" r:id="rId3"/>
    <p:sldId id="288" r:id="rId4"/>
    <p:sldId id="291" r:id="rId5"/>
    <p:sldId id="287" r:id="rId6"/>
    <p:sldId id="282" r:id="rId7"/>
    <p:sldId id="283" r:id="rId8"/>
    <p:sldId id="260" r:id="rId9"/>
    <p:sldId id="285" r:id="rId10"/>
    <p:sldId id="268" r:id="rId11"/>
    <p:sldId id="286" r:id="rId12"/>
    <p:sldId id="273" r:id="rId13"/>
    <p:sldId id="258" r:id="rId14"/>
    <p:sldId id="274" r:id="rId15"/>
    <p:sldId id="275" r:id="rId16"/>
    <p:sldId id="276" r:id="rId17"/>
    <p:sldId id="264" r:id="rId18"/>
    <p:sldId id="271" r:id="rId19"/>
    <p:sldId id="293" r:id="rId20"/>
    <p:sldId id="262" r:id="rId21"/>
    <p:sldId id="265" r:id="rId22"/>
    <p:sldId id="294" r:id="rId23"/>
    <p:sldId id="261" r:id="rId24"/>
    <p:sldId id="284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92"/>
            <p14:sldId id="259"/>
            <p14:sldId id="288"/>
            <p14:sldId id="291"/>
            <p14:sldId id="287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93"/>
            <p14:sldId id="262"/>
            <p14:sldId id="265"/>
            <p14:sldId id="294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72035" autoAdjust="0"/>
  </p:normalViewPr>
  <p:slideViewPr>
    <p:cSldViewPr snapToGrid="0">
      <p:cViewPr varScale="1">
        <p:scale>
          <a:sx n="83" d="100"/>
          <a:sy n="83" d="100"/>
        </p:scale>
        <p:origin x="1110" y="84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021A9-DC58-4B48-A4B0-32ABDA106538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9805AF03-BDD1-464E-8EE8-CFC67D79DC40}">
      <dgm:prSet phldrT="[Text]"/>
      <dgm:spPr/>
      <dgm:t>
        <a:bodyPr/>
        <a:lstStyle/>
        <a:p>
          <a:r>
            <a:rPr lang="en-US" dirty="0" smtClean="0"/>
            <a:t>2010 </a:t>
          </a:r>
          <a:br>
            <a:rPr lang="en-US" dirty="0" smtClean="0"/>
          </a:br>
          <a:r>
            <a:rPr lang="en-US" dirty="0" smtClean="0"/>
            <a:t>Built at Twitter</a:t>
          </a:r>
          <a:endParaRPr lang="en-US" dirty="0"/>
        </a:p>
      </dgm:t>
    </dgm:pt>
    <dgm:pt modelId="{658B0594-6016-45AF-A522-2CE600508A6A}" type="parTrans" cxnId="{C7168762-568B-4530-AAFE-A4B1F320EC72}">
      <dgm:prSet/>
      <dgm:spPr/>
      <dgm:t>
        <a:bodyPr/>
        <a:lstStyle/>
        <a:p>
          <a:endParaRPr lang="en-US"/>
        </a:p>
      </dgm:t>
    </dgm:pt>
    <dgm:pt modelId="{050E140B-1240-4760-878B-C5D35D2DB43F}" type="sibTrans" cxnId="{C7168762-568B-4530-AAFE-A4B1F320EC72}">
      <dgm:prSet/>
      <dgm:spPr/>
      <dgm:t>
        <a:bodyPr/>
        <a:lstStyle/>
        <a:p>
          <a:endParaRPr lang="en-US"/>
        </a:p>
      </dgm:t>
    </dgm:pt>
    <dgm:pt modelId="{5E789A26-EFE1-4F06-883E-C1B934704E18}">
      <dgm:prSet phldrT="[Text]"/>
      <dgm:spPr/>
      <dgm:t>
        <a:bodyPr/>
        <a:lstStyle/>
        <a:p>
          <a:r>
            <a:rPr lang="en-US" dirty="0" smtClean="0"/>
            <a:t>2012</a:t>
          </a:r>
          <a:br>
            <a:rPr lang="en-US" dirty="0" smtClean="0"/>
          </a:br>
          <a:r>
            <a:rPr lang="en-US" dirty="0" smtClean="0"/>
            <a:t>Version 2</a:t>
          </a:r>
          <a:endParaRPr lang="en-US" dirty="0"/>
        </a:p>
      </dgm:t>
    </dgm:pt>
    <dgm:pt modelId="{719F732F-24AD-4D7A-8A57-D5C0FF1BAC65}" type="parTrans" cxnId="{1CBD379D-13C9-4FD8-9720-AB0047484817}">
      <dgm:prSet/>
      <dgm:spPr/>
      <dgm:t>
        <a:bodyPr/>
        <a:lstStyle/>
        <a:p>
          <a:endParaRPr lang="en-US"/>
        </a:p>
      </dgm:t>
    </dgm:pt>
    <dgm:pt modelId="{D07B4C66-0B42-496C-92DA-2EE03CA350DD}" type="sibTrans" cxnId="{1CBD379D-13C9-4FD8-9720-AB0047484817}">
      <dgm:prSet/>
      <dgm:spPr/>
      <dgm:t>
        <a:bodyPr/>
        <a:lstStyle/>
        <a:p>
          <a:endParaRPr lang="en-US"/>
        </a:p>
      </dgm:t>
    </dgm:pt>
    <dgm:pt modelId="{821B7AA0-385F-486F-AE3C-D0A0A02FEF9B}">
      <dgm:prSet phldrT="[Text]"/>
      <dgm:spPr/>
      <dgm:t>
        <a:bodyPr/>
        <a:lstStyle/>
        <a:p>
          <a:r>
            <a:rPr lang="en-US" dirty="0" smtClean="0"/>
            <a:t>2013</a:t>
          </a:r>
          <a:br>
            <a:rPr lang="en-US" dirty="0" smtClean="0"/>
          </a:br>
          <a:r>
            <a:rPr lang="en-US" dirty="0" smtClean="0"/>
            <a:t>Version 3</a:t>
          </a:r>
          <a:endParaRPr lang="en-US" dirty="0"/>
        </a:p>
      </dgm:t>
    </dgm:pt>
    <dgm:pt modelId="{2533533C-6F59-4F6A-89C0-A33A34F44F03}" type="parTrans" cxnId="{53718569-C740-4F7B-8FB2-C05918B71C4A}">
      <dgm:prSet/>
      <dgm:spPr/>
      <dgm:t>
        <a:bodyPr/>
        <a:lstStyle/>
        <a:p>
          <a:endParaRPr lang="en-US"/>
        </a:p>
      </dgm:t>
    </dgm:pt>
    <dgm:pt modelId="{B19FA85F-1313-4B2F-98CA-EEEB75DEBD21}" type="sibTrans" cxnId="{53718569-C740-4F7B-8FB2-C05918B71C4A}">
      <dgm:prSet/>
      <dgm:spPr/>
      <dgm:t>
        <a:bodyPr/>
        <a:lstStyle/>
        <a:p>
          <a:endParaRPr lang="en-US"/>
        </a:p>
      </dgm:t>
    </dgm:pt>
    <dgm:pt modelId="{94CE6CE4-70BF-4282-AE97-01DB35C39C96}">
      <dgm:prSet phldrT="[Text]"/>
      <dgm:spPr/>
      <dgm:t>
        <a:bodyPr/>
        <a:lstStyle/>
        <a:p>
          <a:r>
            <a:rPr lang="en-US" dirty="0" smtClean="0"/>
            <a:t>2011</a:t>
          </a:r>
          <a:br>
            <a:rPr lang="en-US" dirty="0" smtClean="0"/>
          </a:br>
          <a:r>
            <a:rPr lang="en-US" dirty="0" smtClean="0"/>
            <a:t>Public Release</a:t>
          </a:r>
          <a:endParaRPr lang="en-US" dirty="0"/>
        </a:p>
      </dgm:t>
    </dgm:pt>
    <dgm:pt modelId="{21031F9A-CC0F-4A11-8098-65BCAA6E072B}" type="parTrans" cxnId="{E87EA7AC-5682-47BD-AE60-4B902E9A036B}">
      <dgm:prSet/>
      <dgm:spPr/>
      <dgm:t>
        <a:bodyPr/>
        <a:lstStyle/>
        <a:p>
          <a:endParaRPr lang="en-US"/>
        </a:p>
      </dgm:t>
    </dgm:pt>
    <dgm:pt modelId="{41FDE05A-E77E-48D6-83DE-768B0110A7E0}" type="sibTrans" cxnId="{E87EA7AC-5682-47BD-AE60-4B902E9A036B}">
      <dgm:prSet/>
      <dgm:spPr/>
      <dgm:t>
        <a:bodyPr/>
        <a:lstStyle/>
        <a:p>
          <a:endParaRPr lang="en-US"/>
        </a:p>
      </dgm:t>
    </dgm:pt>
    <dgm:pt modelId="{DB2A9C4A-BBD6-49C4-AD0C-BB9A9392D3ED}">
      <dgm:prSet phldrT="[Text]"/>
      <dgm:spPr/>
      <dgm:t>
        <a:bodyPr/>
        <a:lstStyle/>
        <a:p>
          <a:r>
            <a:rPr lang="en-US" dirty="0" smtClean="0"/>
            <a:t>2016?</a:t>
          </a:r>
          <a:br>
            <a:rPr lang="en-US" dirty="0" smtClean="0"/>
          </a:br>
          <a:r>
            <a:rPr lang="en-US" dirty="0" smtClean="0"/>
            <a:t>Version 4</a:t>
          </a:r>
          <a:endParaRPr lang="en-US" dirty="0"/>
        </a:p>
      </dgm:t>
    </dgm:pt>
    <dgm:pt modelId="{F5BEEB8C-D4D5-4E23-94EA-BB4BE4BFF644}" type="parTrans" cxnId="{B7C7B303-AE15-46F2-9012-7E6B96265670}">
      <dgm:prSet/>
      <dgm:spPr/>
      <dgm:t>
        <a:bodyPr/>
        <a:lstStyle/>
        <a:p>
          <a:endParaRPr lang="en-US"/>
        </a:p>
      </dgm:t>
    </dgm:pt>
    <dgm:pt modelId="{F0EE6E70-5BCE-4492-BC3D-499729AE6AD2}" type="sibTrans" cxnId="{B7C7B303-AE15-46F2-9012-7E6B96265670}">
      <dgm:prSet/>
      <dgm:spPr/>
      <dgm:t>
        <a:bodyPr/>
        <a:lstStyle/>
        <a:p>
          <a:endParaRPr lang="en-US"/>
        </a:p>
      </dgm:t>
    </dgm:pt>
    <dgm:pt modelId="{65DBB933-7F42-4936-BC62-85064CEB3E07}" type="pres">
      <dgm:prSet presAssocID="{118021A9-DC58-4B48-A4B0-32ABDA106538}" presName="Name0" presStyleCnt="0">
        <dgm:presLayoutVars>
          <dgm:dir/>
          <dgm:resizeHandles val="exact"/>
        </dgm:presLayoutVars>
      </dgm:prSet>
      <dgm:spPr/>
    </dgm:pt>
    <dgm:pt modelId="{B0A0314A-1DA2-4B10-BBC2-D4E95EB34529}" type="pres">
      <dgm:prSet presAssocID="{9805AF03-BDD1-464E-8EE8-CFC67D79DC40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6B2BD-B7CD-4DE4-99A9-AA0108A62833}" type="pres">
      <dgm:prSet presAssocID="{050E140B-1240-4760-878B-C5D35D2DB43F}" presName="parSpace" presStyleCnt="0"/>
      <dgm:spPr/>
    </dgm:pt>
    <dgm:pt modelId="{6C7D2E78-3F36-4D03-ADC1-5CC057C65C51}" type="pres">
      <dgm:prSet presAssocID="{94CE6CE4-70BF-4282-AE97-01DB35C39C9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8B633-1CDB-4B62-8A5F-AF1F086338DE}" type="pres">
      <dgm:prSet presAssocID="{41FDE05A-E77E-48D6-83DE-768B0110A7E0}" presName="parSpace" presStyleCnt="0"/>
      <dgm:spPr/>
    </dgm:pt>
    <dgm:pt modelId="{11624FB3-88E0-4C11-A295-4EF86C78E79A}" type="pres">
      <dgm:prSet presAssocID="{5E789A26-EFE1-4F06-883E-C1B934704E1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792F2-729B-4151-870B-EB07B73AAA74}" type="pres">
      <dgm:prSet presAssocID="{D07B4C66-0B42-496C-92DA-2EE03CA350DD}" presName="parSpace" presStyleCnt="0"/>
      <dgm:spPr/>
    </dgm:pt>
    <dgm:pt modelId="{6149E481-65E3-4DA9-AD36-27BBDFECC176}" type="pres">
      <dgm:prSet presAssocID="{821B7AA0-385F-486F-AE3C-D0A0A02FEF9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875A1-DFE1-4E3D-81BE-E1AF7081BB3D}" type="pres">
      <dgm:prSet presAssocID="{B19FA85F-1313-4B2F-98CA-EEEB75DEBD21}" presName="parSpace" presStyleCnt="0"/>
      <dgm:spPr/>
    </dgm:pt>
    <dgm:pt modelId="{779DD6D6-3331-4FE4-8088-FA7224B6925F}" type="pres">
      <dgm:prSet presAssocID="{DB2A9C4A-BBD6-49C4-AD0C-BB9A9392D3ED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7B303-AE15-46F2-9012-7E6B96265670}" srcId="{118021A9-DC58-4B48-A4B0-32ABDA106538}" destId="{DB2A9C4A-BBD6-49C4-AD0C-BB9A9392D3ED}" srcOrd="4" destOrd="0" parTransId="{F5BEEB8C-D4D5-4E23-94EA-BB4BE4BFF644}" sibTransId="{F0EE6E70-5BCE-4492-BC3D-499729AE6AD2}"/>
    <dgm:cxn modelId="{BCBA525B-3D37-4937-8364-F5E7159F1374}" type="presOf" srcId="{9805AF03-BDD1-464E-8EE8-CFC67D79DC40}" destId="{B0A0314A-1DA2-4B10-BBC2-D4E95EB34529}" srcOrd="0" destOrd="0" presId="urn:microsoft.com/office/officeart/2005/8/layout/hChevron3"/>
    <dgm:cxn modelId="{1CBD379D-13C9-4FD8-9720-AB0047484817}" srcId="{118021A9-DC58-4B48-A4B0-32ABDA106538}" destId="{5E789A26-EFE1-4F06-883E-C1B934704E18}" srcOrd="2" destOrd="0" parTransId="{719F732F-24AD-4D7A-8A57-D5C0FF1BAC65}" sibTransId="{D07B4C66-0B42-496C-92DA-2EE03CA350DD}"/>
    <dgm:cxn modelId="{3934E0E2-2739-4B6B-A2EB-F684D3527563}" type="presOf" srcId="{821B7AA0-385F-486F-AE3C-D0A0A02FEF9B}" destId="{6149E481-65E3-4DA9-AD36-27BBDFECC176}" srcOrd="0" destOrd="0" presId="urn:microsoft.com/office/officeart/2005/8/layout/hChevron3"/>
    <dgm:cxn modelId="{C7168762-568B-4530-AAFE-A4B1F320EC72}" srcId="{118021A9-DC58-4B48-A4B0-32ABDA106538}" destId="{9805AF03-BDD1-464E-8EE8-CFC67D79DC40}" srcOrd="0" destOrd="0" parTransId="{658B0594-6016-45AF-A522-2CE600508A6A}" sibTransId="{050E140B-1240-4760-878B-C5D35D2DB43F}"/>
    <dgm:cxn modelId="{AC7B0AB9-4E0C-4DFB-97A9-6647A57E4B85}" type="presOf" srcId="{118021A9-DC58-4B48-A4B0-32ABDA106538}" destId="{65DBB933-7F42-4936-BC62-85064CEB3E07}" srcOrd="0" destOrd="0" presId="urn:microsoft.com/office/officeart/2005/8/layout/hChevron3"/>
    <dgm:cxn modelId="{53718569-C740-4F7B-8FB2-C05918B71C4A}" srcId="{118021A9-DC58-4B48-A4B0-32ABDA106538}" destId="{821B7AA0-385F-486F-AE3C-D0A0A02FEF9B}" srcOrd="3" destOrd="0" parTransId="{2533533C-6F59-4F6A-89C0-A33A34F44F03}" sibTransId="{B19FA85F-1313-4B2F-98CA-EEEB75DEBD21}"/>
    <dgm:cxn modelId="{06EDCE9E-99A6-48C0-BAD6-BDFAF0BDEAB5}" type="presOf" srcId="{94CE6CE4-70BF-4282-AE97-01DB35C39C96}" destId="{6C7D2E78-3F36-4D03-ADC1-5CC057C65C51}" srcOrd="0" destOrd="0" presId="urn:microsoft.com/office/officeart/2005/8/layout/hChevron3"/>
    <dgm:cxn modelId="{0DEDACE5-BAAF-42FD-98D2-CD294D48C098}" type="presOf" srcId="{5E789A26-EFE1-4F06-883E-C1B934704E18}" destId="{11624FB3-88E0-4C11-A295-4EF86C78E79A}" srcOrd="0" destOrd="0" presId="urn:microsoft.com/office/officeart/2005/8/layout/hChevron3"/>
    <dgm:cxn modelId="{7526DEF5-C156-47D5-961E-08DCF07B99EC}" type="presOf" srcId="{DB2A9C4A-BBD6-49C4-AD0C-BB9A9392D3ED}" destId="{779DD6D6-3331-4FE4-8088-FA7224B6925F}" srcOrd="0" destOrd="0" presId="urn:microsoft.com/office/officeart/2005/8/layout/hChevron3"/>
    <dgm:cxn modelId="{E87EA7AC-5682-47BD-AE60-4B902E9A036B}" srcId="{118021A9-DC58-4B48-A4B0-32ABDA106538}" destId="{94CE6CE4-70BF-4282-AE97-01DB35C39C96}" srcOrd="1" destOrd="0" parTransId="{21031F9A-CC0F-4A11-8098-65BCAA6E072B}" sibTransId="{41FDE05A-E77E-48D6-83DE-768B0110A7E0}"/>
    <dgm:cxn modelId="{55C0A62F-97FC-4BE8-AACC-85D4A7B7076F}" type="presParOf" srcId="{65DBB933-7F42-4936-BC62-85064CEB3E07}" destId="{B0A0314A-1DA2-4B10-BBC2-D4E95EB34529}" srcOrd="0" destOrd="0" presId="urn:microsoft.com/office/officeart/2005/8/layout/hChevron3"/>
    <dgm:cxn modelId="{B52D6849-775F-4F0F-A889-4401E870D4EF}" type="presParOf" srcId="{65DBB933-7F42-4936-BC62-85064CEB3E07}" destId="{2C36B2BD-B7CD-4DE4-99A9-AA0108A62833}" srcOrd="1" destOrd="0" presId="urn:microsoft.com/office/officeart/2005/8/layout/hChevron3"/>
    <dgm:cxn modelId="{EA3C2315-CF58-4B3B-AF0A-CE2CB18CD17E}" type="presParOf" srcId="{65DBB933-7F42-4936-BC62-85064CEB3E07}" destId="{6C7D2E78-3F36-4D03-ADC1-5CC057C65C51}" srcOrd="2" destOrd="0" presId="urn:microsoft.com/office/officeart/2005/8/layout/hChevron3"/>
    <dgm:cxn modelId="{08C3E564-09DC-4BEC-8491-6EE2AFB7BEDB}" type="presParOf" srcId="{65DBB933-7F42-4936-BC62-85064CEB3E07}" destId="{2FA8B633-1CDB-4B62-8A5F-AF1F086338DE}" srcOrd="3" destOrd="0" presId="urn:microsoft.com/office/officeart/2005/8/layout/hChevron3"/>
    <dgm:cxn modelId="{DDBE6BE7-39C9-442C-8E17-8EDF9056BAC6}" type="presParOf" srcId="{65DBB933-7F42-4936-BC62-85064CEB3E07}" destId="{11624FB3-88E0-4C11-A295-4EF86C78E79A}" srcOrd="4" destOrd="0" presId="urn:microsoft.com/office/officeart/2005/8/layout/hChevron3"/>
    <dgm:cxn modelId="{ABE3CE8A-197C-4904-A938-CDA0128C00ED}" type="presParOf" srcId="{65DBB933-7F42-4936-BC62-85064CEB3E07}" destId="{887792F2-729B-4151-870B-EB07B73AAA74}" srcOrd="5" destOrd="0" presId="urn:microsoft.com/office/officeart/2005/8/layout/hChevron3"/>
    <dgm:cxn modelId="{D03436F3-7CFE-4354-A067-BAFC0DE59F59}" type="presParOf" srcId="{65DBB933-7F42-4936-BC62-85064CEB3E07}" destId="{6149E481-65E3-4DA9-AD36-27BBDFECC176}" srcOrd="6" destOrd="0" presId="urn:microsoft.com/office/officeart/2005/8/layout/hChevron3"/>
    <dgm:cxn modelId="{74D70A61-BDAE-4862-8068-579C97CFD58B}" type="presParOf" srcId="{65DBB933-7F42-4936-BC62-85064CEB3E07}" destId="{E88875A1-DFE1-4E3D-81BE-E1AF7081BB3D}" srcOrd="7" destOrd="0" presId="urn:microsoft.com/office/officeart/2005/8/layout/hChevron3"/>
    <dgm:cxn modelId="{EB518975-1322-49D2-8FE0-ACCBE8F0DF73}" type="presParOf" srcId="{65DBB933-7F42-4936-BC62-85064CEB3E07}" destId="{779DD6D6-3331-4FE4-8088-FA7224B6925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314A-1DA2-4B10-BBC2-D4E95EB34529}">
      <dsp:nvSpPr>
        <dsp:cNvPr id="0" name=""/>
        <dsp:cNvSpPr/>
      </dsp:nvSpPr>
      <dsp:spPr>
        <a:xfrm>
          <a:off x="1287" y="519435"/>
          <a:ext cx="2510017" cy="1004006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2010 </a:t>
          </a:r>
          <a:br>
            <a:rPr lang="en-US" sz="2200" kern="1200" dirty="0" smtClean="0"/>
          </a:br>
          <a:r>
            <a:rPr lang="en-US" sz="2200" kern="1200" dirty="0" smtClean="0"/>
            <a:t>Built at Twitter</a:t>
          </a:r>
          <a:endParaRPr lang="en-US" sz="2200" kern="1200" dirty="0"/>
        </a:p>
      </dsp:txBody>
      <dsp:txXfrm>
        <a:off x="1287" y="519435"/>
        <a:ext cx="2259016" cy="1004006"/>
      </dsp:txXfrm>
    </dsp:sp>
    <dsp:sp modelId="{6C7D2E78-3F36-4D03-ADC1-5CC057C65C51}">
      <dsp:nvSpPr>
        <dsp:cNvPr id="0" name=""/>
        <dsp:cNvSpPr/>
      </dsp:nvSpPr>
      <dsp:spPr>
        <a:xfrm>
          <a:off x="2009300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2011</a:t>
          </a:r>
          <a:br>
            <a:rPr lang="en-US" sz="2200" kern="1200" dirty="0" smtClean="0"/>
          </a:br>
          <a:r>
            <a:rPr lang="en-US" sz="2200" kern="1200" dirty="0" smtClean="0"/>
            <a:t>Public Release</a:t>
          </a:r>
          <a:endParaRPr lang="en-US" sz="2200" kern="1200" dirty="0"/>
        </a:p>
      </dsp:txBody>
      <dsp:txXfrm>
        <a:off x="2511303" y="519435"/>
        <a:ext cx="1506011" cy="1004006"/>
      </dsp:txXfrm>
    </dsp:sp>
    <dsp:sp modelId="{11624FB3-88E0-4C11-A295-4EF86C78E79A}">
      <dsp:nvSpPr>
        <dsp:cNvPr id="0" name=""/>
        <dsp:cNvSpPr/>
      </dsp:nvSpPr>
      <dsp:spPr>
        <a:xfrm>
          <a:off x="4017314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2012</a:t>
          </a:r>
          <a:br>
            <a:rPr lang="en-US" sz="2200" kern="1200" dirty="0" smtClean="0"/>
          </a:br>
          <a:r>
            <a:rPr lang="en-US" sz="2200" kern="1200" dirty="0" smtClean="0"/>
            <a:t>Version 2</a:t>
          </a:r>
          <a:endParaRPr lang="en-US" sz="2200" kern="1200" dirty="0"/>
        </a:p>
      </dsp:txBody>
      <dsp:txXfrm>
        <a:off x="4519317" y="519435"/>
        <a:ext cx="1506011" cy="1004006"/>
      </dsp:txXfrm>
    </dsp:sp>
    <dsp:sp modelId="{6149E481-65E3-4DA9-AD36-27BBDFECC176}">
      <dsp:nvSpPr>
        <dsp:cNvPr id="0" name=""/>
        <dsp:cNvSpPr/>
      </dsp:nvSpPr>
      <dsp:spPr>
        <a:xfrm>
          <a:off x="6025328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2013</a:t>
          </a:r>
          <a:br>
            <a:rPr lang="en-US" sz="2200" kern="1200" dirty="0" smtClean="0"/>
          </a:br>
          <a:r>
            <a:rPr lang="en-US" sz="2200" kern="1200" dirty="0" smtClean="0"/>
            <a:t>Version 3</a:t>
          </a:r>
          <a:endParaRPr lang="en-US" sz="2200" kern="1200" dirty="0"/>
        </a:p>
      </dsp:txBody>
      <dsp:txXfrm>
        <a:off x="6527331" y="519435"/>
        <a:ext cx="1506011" cy="1004006"/>
      </dsp:txXfrm>
    </dsp:sp>
    <dsp:sp modelId="{779DD6D6-3331-4FE4-8088-FA7224B6925F}">
      <dsp:nvSpPr>
        <dsp:cNvPr id="0" name=""/>
        <dsp:cNvSpPr/>
      </dsp:nvSpPr>
      <dsp:spPr>
        <a:xfrm>
          <a:off x="8033341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2016?</a:t>
          </a:r>
          <a:br>
            <a:rPr lang="en-US" sz="2200" kern="1200" dirty="0" smtClean="0"/>
          </a:br>
          <a:r>
            <a:rPr lang="en-US" sz="2200" kern="1200" dirty="0" smtClean="0"/>
            <a:t>Version 4</a:t>
          </a:r>
          <a:endParaRPr lang="en-US" sz="2200" kern="1200" dirty="0"/>
        </a:p>
      </dsp:txBody>
      <dsp:txXfrm>
        <a:off x="8535344" y="519435"/>
        <a:ext cx="1506011" cy="100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73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r>
              <a:rPr lang="en-US" baseline="0" dirty="0" smtClean="0"/>
              <a:t> dropdown on the left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</a:t>
            </a:r>
            <a:r>
              <a:rPr lang="en-US" baseline="0" dirty="0" smtClean="0"/>
              <a:t> fonts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</a:t>
            </a:r>
            <a:r>
              <a:rPr lang="en-US" baseline="0" dirty="0" err="1" smtClean="0"/>
              <a:t>Bootst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Why was it developed</a:t>
            </a:r>
          </a:p>
          <a:p>
            <a:r>
              <a:rPr lang="en-US" dirty="0" smtClean="0"/>
              <a:t>What problem did each release resolve</a:t>
            </a:r>
          </a:p>
          <a:p>
            <a:endParaRPr lang="en-US" dirty="0" smtClean="0"/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903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882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0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4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Booze 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8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cat aka puss in boots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9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framework – always will hear that – what does it mean</a:t>
            </a:r>
            <a:endParaRPr lang="en-US" dirty="0" smtClean="0"/>
          </a:p>
          <a:p>
            <a:r>
              <a:rPr lang="en-US" dirty="0" smtClean="0"/>
              <a:t>Websites</a:t>
            </a:r>
            <a:r>
              <a:rPr lang="en-US" baseline="0" dirty="0" smtClean="0"/>
              <a:t> that work well on mobile and desktop</a:t>
            </a:r>
          </a:p>
          <a:p>
            <a:r>
              <a:rPr lang="en-US" baseline="0" dirty="0" smtClean="0"/>
              <a:t>Create a header and Bootstrap will auto scale depending on screen size</a:t>
            </a:r>
          </a:p>
          <a:p>
            <a:r>
              <a:rPr lang="en-US" baseline="0" dirty="0" smtClean="0"/>
              <a:t>Really difficult to build web pages that look good everywhere</a:t>
            </a:r>
          </a:p>
          <a:p>
            <a:r>
              <a:rPr lang="en-US" baseline="0" dirty="0" smtClean="0"/>
              <a:t>(all been to websites like that)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might you have seen Bootstrap?</a:t>
            </a:r>
            <a:endParaRPr lang="en-US" baseline="0" dirty="0" smtClean="0"/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Button</a:t>
            </a:r>
            <a:r>
              <a:rPr lang="en-US" baseline="0" dirty="0" smtClean="0"/>
              <a:t>s - bootstrap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r>
              <a:rPr lang="en-US" baseline="0" dirty="0" smtClean="0"/>
              <a:t> 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getbootstrap.c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bootswatch.com/" TargetMode="External"/><Relationship Id="rId13" Type="http://schemas.openxmlformats.org/officeDocument/2006/relationships/hyperlink" Target="https://twitter.com/mcgovey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www.w3schools.com/bootstrap/" TargetMode="External"/><Relationship Id="rId12" Type="http://schemas.openxmlformats.org/officeDocument/2006/relationships/hyperlink" Target="Qonnections16-QS-Bootstrap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heatography.com/masonjo/cheat-sheets/bootstrap/" TargetMode="External"/><Relationship Id="rId11" Type="http://schemas.openxmlformats.org/officeDocument/2006/relationships/hyperlink" Target="Namespaced-Bootstrap" TargetMode="External"/><Relationship Id="rId5" Type="http://schemas.openxmlformats.org/officeDocument/2006/relationships/hyperlink" Target="http://getbootstrap.com/" TargetMode="External"/><Relationship Id="rId10" Type="http://schemas.openxmlformats.org/officeDocument/2006/relationships/hyperlink" Target="https://github.com/stefanwalther/qliksense-extension-tutorial/tree/master/tutorial/part-07" TargetMode="External"/><Relationship Id="rId4" Type="http://schemas.openxmlformats.org/officeDocument/2006/relationships/image" Target="../media/image6.png"/><Relationship Id="rId9" Type="http://schemas.openxmlformats.org/officeDocument/2006/relationships/hyperlink" Target="http://qliksite.io/qlik-sense/using-bootstrap-css-qliksense-visualization-extensions/" TargetMode="External"/><Relationship Id="rId1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branch.qlik.com/#/project/56728f52d1e497241ae6984f" TargetMode="External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golf.qlik.com/pga/index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nse-demo.qlik.com/demos/economist/index.html#intro" TargetMode="External"/><Relationship Id="rId5" Type="http://schemas.openxmlformats.org/officeDocument/2006/relationships/hyperlink" Target="http://golf.qlik.com/golf.html#masters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hyperlink" Target="https://twitter.com/mcgovey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govey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cgovey" TargetMode="External"/><Relationship Id="rId5" Type="http://schemas.openxmlformats.org/officeDocument/2006/relationships/hyperlink" Target="https://git.io/vw481" TargetMode="External"/><Relationship Id="rId4" Type="http://schemas.openxmlformats.org/officeDocument/2006/relationships/image" Target="../media/image41.gi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952"/>
            <a:ext cx="12192000" cy="8138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gray">
          <a:xfrm>
            <a:off x="627743" y="3352525"/>
            <a:ext cx="10911627" cy="1338828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Using Bootstrap with your Qlik Sense Extension or Mashup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Kevin McGovern, Slalom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15811" y="5092320"/>
            <a:ext cx="7537077" cy="2585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Qonnections 2016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8240" y="0"/>
            <a:ext cx="14233726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923877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at Twitter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Style guide for internal 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v2 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v3 mobile-first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v4 coming out </a:t>
            </a:r>
            <a:r>
              <a:rPr lang="en-US" dirty="0" smtClean="0"/>
              <a:t>soon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18666" y="6134105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204327876"/>
              </p:ext>
            </p:extLst>
          </p:nvPr>
        </p:nvGraphicFramePr>
        <p:xfrm>
          <a:off x="1025053" y="4443417"/>
          <a:ext cx="10544646" cy="204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55331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Specifies format of web page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CSS (Cascading Style Sheet)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HTML elements, </a:t>
            </a:r>
            <a:r>
              <a:rPr lang="en-US" dirty="0"/>
              <a:t>assign </a:t>
            </a:r>
            <a:r>
              <a:rPr lang="en-US" dirty="0" smtClean="0"/>
              <a:t>class defined </a:t>
            </a:r>
            <a:r>
              <a:rPr lang="en-US" dirty="0"/>
              <a:t>in Bootstrap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Prebuilt helper functions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Themes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Change standard Bootstrap styling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995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714" y="1009592"/>
            <a:ext cx="9589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7613" y="1009592"/>
            <a:ext cx="28729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067" y="2807758"/>
            <a:ext cx="15744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2302" y="4715207"/>
            <a:ext cx="1163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7932" y="3600464"/>
            <a:ext cx="2324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5" y="1571930"/>
            <a:ext cx="5308094" cy="15827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51" y="1588899"/>
            <a:ext cx="3552825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90" y="3343289"/>
            <a:ext cx="5391150" cy="514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752" y="5318836"/>
            <a:ext cx="5762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" y="1621837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2" y="1536026"/>
            <a:ext cx="4164495" cy="23406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043" y="1000495"/>
            <a:ext cx="55146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/>
              <a:t>Display based on screen </a:t>
            </a:r>
            <a:r>
              <a:rPr lang="en-US" sz="3200" dirty="0" smtClean="0"/>
              <a:t>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0471" y="100959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Carousel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26" y="4627292"/>
            <a:ext cx="4619625" cy="187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" y="4500292"/>
            <a:ext cx="5648325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17" y="5789342"/>
            <a:ext cx="1333500" cy="714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2560" y="404251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10444" y="391551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Alert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0012" y="5204567"/>
            <a:ext cx="1368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Tooltip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904" y="1423633"/>
            <a:ext cx="10908284" cy="4548938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Mashups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time to build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Extensions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Add some style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93" y="4268567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93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0" y="0"/>
            <a:ext cx="12192000" cy="78294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16" y="86269"/>
            <a:ext cx="8071104" cy="6771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1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329155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291410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307202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6155182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285248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6202544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6119507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35" y="1130508"/>
            <a:ext cx="8704337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Industries: financial services, education, life sciences, and healthcare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3" y="6158637"/>
            <a:ext cx="579438" cy="5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7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before using Bootstrap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0825" y="2222628"/>
            <a:ext cx="11150350" cy="2215991"/>
          </a:xfrm>
          <a:prstGeom prst="rect">
            <a:avLst/>
          </a:prstGeom>
          <a:solidFill>
            <a:srgbClr val="A6A6A6">
              <a:alpha val="70000"/>
            </a:srgbClr>
          </a:solidFill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best for sites with a lot of content to load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“Our load times are already taking 5 seconds or longer”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Sites with a design framework in place (class collision)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“We already have all of this CSS code written”</a:t>
            </a:r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https://cdn.meme.am/instances/500x/5118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7" y="0"/>
            <a:ext cx="6867017" cy="68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y, night, hill, edge, universe, trek, trekking, outdoors, adventure, stars, night, r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11150350" cy="2923877"/>
          </a:xfrm>
          <a:solidFill>
            <a:srgbClr val="A6A6A6">
              <a:alpha val="80000"/>
            </a:srgbClr>
          </a:solidFill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quick, clean webpages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throughout the web, well documented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help build quick Qlik Sense mashups and extensions 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 with most mashup templates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Needs some work before it can be used in an </a:t>
            </a:r>
            <a:r>
              <a:rPr lang="en-US" dirty="0" smtClean="0">
                <a:solidFill>
                  <a:schemeClr val="bg1"/>
                </a:solidFill>
              </a:rPr>
              <a:t>extension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2884" y="277359"/>
            <a:ext cx="4354985" cy="729430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71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9233"/>
              </p:ext>
            </p:extLst>
          </p:nvPr>
        </p:nvGraphicFramePr>
        <p:xfrm>
          <a:off x="438149" y="2568575"/>
          <a:ext cx="5486400" cy="3782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7564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77468"/>
              </p:ext>
            </p:extLst>
          </p:nvPr>
        </p:nvGraphicFramePr>
        <p:xfrm>
          <a:off x="6403240" y="2568574"/>
          <a:ext cx="5486400" cy="3006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751682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0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1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1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2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13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61019"/>
              </p:ext>
            </p:extLst>
          </p:nvPr>
        </p:nvGraphicFramePr>
        <p:xfrm>
          <a:off x="438149" y="1122560"/>
          <a:ext cx="11451491" cy="29562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Resources</a:t>
                      </a:r>
                      <a:r>
                        <a:rPr lang="en-US" sz="3200" baseline="0" dirty="0" smtClean="0"/>
                        <a:t> used in </a:t>
                      </a:r>
                      <a:r>
                        <a:rPr lang="en-US" sz="3200" baseline="0" smtClean="0"/>
                        <a:t>this presentation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The Masters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Economist Survey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550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PGA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628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My Tabs Extension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326177"/>
                  </a:ext>
                </a:extLst>
              </a:tr>
            </a:tbl>
          </a:graphicData>
        </a:graphic>
      </p:graphicFrame>
      <p:sp>
        <p:nvSpPr>
          <p:cNvPr id="11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9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instances/62488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34" y="1410385"/>
            <a:ext cx="5416591" cy="35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982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0452" y="128217"/>
            <a:ext cx="3222587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19139" y="124854"/>
            <a:ext cx="2767584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117229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Questions?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5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8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4"/>
          <p:cNvSpPr txBox="1">
            <a:spLocks/>
          </p:cNvSpPr>
          <p:nvPr/>
        </p:nvSpPr>
        <p:spPr bwMode="gray">
          <a:xfrm>
            <a:off x="309034" y="278245"/>
            <a:ext cx="11580607" cy="1117229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Questions?</a:t>
            </a:r>
            <a:endParaRPr lang="en-US" sz="7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5401" y="4953847"/>
            <a:ext cx="11143488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Where can I find these slides and examples?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6" grpId="0" build="p"/>
      <p:bldP spid="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.fod4.com/s=w600,pd1/o=80/http:/p.fod4.com/p/media/undefined/h78ySejRkCY7ux8QlKDX_boozetr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1"/>
            <a:ext cx="12192000" cy="80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2346" y="6300304"/>
            <a:ext cx="17796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Funnyordie.com</a:t>
            </a:r>
          </a:p>
        </p:txBody>
      </p:sp>
    </p:spTree>
    <p:extLst>
      <p:ext uri="{BB962C8B-B14F-4D97-AF65-F5344CB8AC3E}">
        <p14:creationId xmlns:p14="http://schemas.microsoft.com/office/powerpoint/2010/main" val="330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7" y="0"/>
            <a:ext cx="7924800" cy="68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435" y="1130508"/>
            <a:ext cx="8704337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Web framework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Mobile and Desktop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 consistent projects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Takes the pain out of web development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Lots of features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 about user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pic>
        <p:nvPicPr>
          <p:cNvPr id="5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6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getbootstrap.com/assets/img/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0" y="4313285"/>
            <a:ext cx="6341351" cy="22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etbootstrap.com/assets/img/compon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4642762"/>
            <a:ext cx="5476315" cy="1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81" y="753481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375" y="249067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getbootstrap.com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10468" cy="413446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Familiar </a:t>
            </a:r>
            <a:r>
              <a:rPr lang="en-US" dirty="0"/>
              <a:t>with Qlik Sense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May have some experience with mashups or building websites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 dirty="0" smtClean="0"/>
              <a:t>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a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66" y="1423633"/>
            <a:ext cx="3305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0" y="0"/>
            <a:ext cx="12181720" cy="6278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30117</TotalTime>
  <Words>1054</Words>
  <Application>Microsoft Office PowerPoint</Application>
  <PresentationFormat>Widescreen</PresentationFormat>
  <Paragraphs>245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Georgia</vt:lpstr>
      <vt:lpstr>Segoe UI Black</vt:lpstr>
      <vt:lpstr>Wingdings</vt:lpstr>
      <vt:lpstr>IMATemplate</vt:lpstr>
      <vt:lpstr>PowerPoint Presentation</vt:lpstr>
      <vt:lpstr>Kevin McGovern</vt:lpstr>
      <vt:lpstr>PowerPoint Presentation</vt:lpstr>
      <vt:lpstr>PowerPoint Presentation</vt:lpstr>
      <vt:lpstr>What is Bootstrap</vt:lpstr>
      <vt:lpstr>PowerPoint Presentation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PowerPoint Presentation</vt:lpstr>
      <vt:lpstr>Considerations before using Bootstrap</vt:lpstr>
      <vt:lpstr>PowerPoint Presentation</vt:lpstr>
      <vt:lpstr>Summary</vt:lpstr>
      <vt:lpstr>Resources</vt:lpstr>
      <vt:lpstr>PowerPoint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135</cp:revision>
  <dcterms:created xsi:type="dcterms:W3CDTF">2016-03-21T12:27:04Z</dcterms:created>
  <dcterms:modified xsi:type="dcterms:W3CDTF">2016-04-30T23:08:57Z</dcterms:modified>
</cp:coreProperties>
</file>